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F0502020204030203" pitchFamily="34" charset="0"/>
      <p:regular r:id="rId24"/>
      <p:bold r:id="rId25"/>
      <p:italic r:id="rId26"/>
      <p:boldItalic r:id="rId27"/>
    </p:embeddedFont>
    <p:embeddedFont>
      <p:font typeface="Raleway"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946ed7b6b9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946ed7b6b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946ed7b6b9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946ed7b6b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97e9d7d426_3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97e9d7d426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97e9d7d426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97e9d7d426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97e022b495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97e022b49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d9c67055b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d9c67055b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d9c6705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97e9d7d426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97e9d7d426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946ed7b6b9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946ed7b6b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97e9d7d426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97e9d7d426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51622d55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946ed7b6b9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946ed7b6b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97e9d7d426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97e9d7d42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51d23597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d9c67055b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d9c67055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46ee7dff8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46ee7dff8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5430e6bdd_5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51622d556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517250" y="1399750"/>
            <a:ext cx="4537098" cy="2822399"/>
          </a:xfrm>
          <a:prstGeom prst="rect">
            <a:avLst/>
          </a:prstGeom>
          <a:noFill/>
          <a:ln>
            <a:noFill/>
          </a:ln>
        </p:spPr>
      </p:pic>
      <p:sp>
        <p:nvSpPr>
          <p:cNvPr id="136" name="Google Shape;136;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Team_Moon</a:t>
            </a:r>
            <a:endParaRPr/>
          </a:p>
        </p:txBody>
      </p:sp>
      <p:sp>
        <p:nvSpPr>
          <p:cNvPr id="137" name="Google Shape;137;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Mental Health - Anxiety 2020 </a:t>
            </a:r>
            <a:endParaRPr/>
          </a:p>
        </p:txBody>
      </p:sp>
      <p:pic>
        <p:nvPicPr>
          <p:cNvPr id="138" name="Google Shape;138;p17"/>
          <p:cNvPicPr preferRelativeResize="0"/>
          <p:nvPr/>
        </p:nvPicPr>
        <p:blipFill>
          <a:blip r:embed="rId4">
            <a:alphaModFix/>
          </a:blip>
          <a:stretch>
            <a:fillRect/>
          </a:stretch>
        </p:blipFill>
        <p:spPr>
          <a:xfrm>
            <a:off x="5354600" y="2136675"/>
            <a:ext cx="2993059" cy="870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600"/>
              </a:spcAft>
              <a:buNone/>
            </a:pPr>
            <a:endParaRPr/>
          </a:p>
        </p:txBody>
      </p:sp>
      <p:pic>
        <p:nvPicPr>
          <p:cNvPr id="193" name="Google Shape;193;p26"/>
          <p:cNvPicPr preferRelativeResize="0"/>
          <p:nvPr/>
        </p:nvPicPr>
        <p:blipFill>
          <a:blip r:embed="rId3">
            <a:alphaModFix/>
          </a:blip>
          <a:stretch>
            <a:fillRect/>
          </a:stretch>
        </p:blipFill>
        <p:spPr>
          <a:xfrm>
            <a:off x="32625" y="284525"/>
            <a:ext cx="9056475" cy="47994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7"/>
          <p:cNvSpPr txBox="1"/>
          <p:nvPr/>
        </p:nvSpPr>
        <p:spPr>
          <a:xfrm>
            <a:off x="234725" y="61225"/>
            <a:ext cx="8480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https://public.tableau.com/shared/4S6CKB8RY?:display_count=n&amp;:origin=viz_share_link</a:t>
            </a:r>
            <a:endParaRPr/>
          </a:p>
        </p:txBody>
      </p:sp>
      <p:pic>
        <p:nvPicPr>
          <p:cNvPr id="199" name="Google Shape;199;p27"/>
          <p:cNvPicPr preferRelativeResize="0"/>
          <p:nvPr/>
        </p:nvPicPr>
        <p:blipFill>
          <a:blip r:embed="rId3">
            <a:alphaModFix/>
          </a:blip>
          <a:stretch>
            <a:fillRect/>
          </a:stretch>
        </p:blipFill>
        <p:spPr>
          <a:xfrm>
            <a:off x="152400" y="644650"/>
            <a:ext cx="8839201" cy="4395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28"/>
          <p:cNvPicPr preferRelativeResize="0"/>
          <p:nvPr/>
        </p:nvPicPr>
        <p:blipFill>
          <a:blip r:embed="rId3">
            <a:alphaModFix/>
          </a:blip>
          <a:stretch>
            <a:fillRect/>
          </a:stretch>
        </p:blipFill>
        <p:spPr>
          <a:xfrm>
            <a:off x="110200" y="535850"/>
            <a:ext cx="8919750" cy="2162751"/>
          </a:xfrm>
          <a:prstGeom prst="rect">
            <a:avLst/>
          </a:prstGeom>
          <a:noFill/>
          <a:ln>
            <a:noFill/>
          </a:ln>
        </p:spPr>
      </p:pic>
      <p:pic>
        <p:nvPicPr>
          <p:cNvPr id="205" name="Google Shape;205;p28"/>
          <p:cNvPicPr preferRelativeResize="0"/>
          <p:nvPr/>
        </p:nvPicPr>
        <p:blipFill>
          <a:blip r:embed="rId4">
            <a:alphaModFix/>
          </a:blip>
          <a:stretch>
            <a:fillRect/>
          </a:stretch>
        </p:blipFill>
        <p:spPr>
          <a:xfrm>
            <a:off x="152400" y="2851000"/>
            <a:ext cx="8919750" cy="2140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1" name="Google Shape;211;p2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p3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8" name="Google Shape;218;p30"/>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 Findings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Machine Learning 1: Supervised Logistic Regression</a:t>
            </a:r>
            <a:endParaRPr sz="2400"/>
          </a:p>
          <a:p>
            <a:pPr marL="0" lvl="0" indent="0" algn="l" rtl="0">
              <a:spcBef>
                <a:spcPts val="0"/>
              </a:spcBef>
              <a:spcAft>
                <a:spcPts val="0"/>
              </a:spcAft>
              <a:buNone/>
            </a:pPr>
            <a:endParaRPr/>
          </a:p>
        </p:txBody>
      </p:sp>
      <p:sp>
        <p:nvSpPr>
          <p:cNvPr id="229" name="Google Shape;229;p32"/>
          <p:cNvSpPr txBox="1"/>
          <p:nvPr/>
        </p:nvSpPr>
        <p:spPr>
          <a:xfrm>
            <a:off x="871775" y="2386500"/>
            <a:ext cx="73992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
                <a:latin typeface="Lato"/>
                <a:ea typeface="Lato"/>
                <a:cs typeface="Lato"/>
                <a:sym typeface="Lato"/>
              </a:rPr>
              <a:t>Our first model was Scikit-Learn’s built-in supervised logistic regression</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The model ran in a few seconds and produced a testing accuracy score of 0.813</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Output and confusion matrix from the logistic regression model</a:t>
            </a:r>
            <a:endParaRPr/>
          </a:p>
        </p:txBody>
      </p:sp>
      <p:pic>
        <p:nvPicPr>
          <p:cNvPr id="235" name="Google Shape;235;p33"/>
          <p:cNvPicPr preferRelativeResize="0"/>
          <p:nvPr/>
        </p:nvPicPr>
        <p:blipFill>
          <a:blip r:embed="rId3">
            <a:alphaModFix/>
          </a:blip>
          <a:stretch>
            <a:fillRect/>
          </a:stretch>
        </p:blipFill>
        <p:spPr>
          <a:xfrm>
            <a:off x="152400" y="152400"/>
            <a:ext cx="8839203" cy="341129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2: Random Forest</a:t>
            </a:r>
            <a:endParaRPr/>
          </a:p>
        </p:txBody>
      </p:sp>
      <p:sp>
        <p:nvSpPr>
          <p:cNvPr id="241" name="Google Shape;241;p3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accent5"/>
              </a:buClr>
              <a:buSzPts val="1300"/>
              <a:buChar char="●"/>
            </a:pPr>
            <a:r>
              <a:rPr lang="en">
                <a:solidFill>
                  <a:schemeClr val="accent5"/>
                </a:solidFill>
              </a:rPr>
              <a:t>Next, we tried a random forest classifier with 100 estimators</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This model took a bit longer to run than the logistic regression</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The testing output produced an accuracy score of 0.752</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Because this model is both slower and less accurate than the original regression, we would not recommend using it to predict anxiety diagnoses</a:t>
            </a:r>
            <a:endParaRPr>
              <a:solidFill>
                <a:schemeClr val="accent5"/>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5"/>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Random forest classifier outcomes</a:t>
            </a:r>
            <a:endParaRPr/>
          </a:p>
        </p:txBody>
      </p:sp>
      <p:pic>
        <p:nvPicPr>
          <p:cNvPr id="247" name="Google Shape;247;p35"/>
          <p:cNvPicPr preferRelativeResize="0"/>
          <p:nvPr/>
        </p:nvPicPr>
        <p:blipFill>
          <a:blip r:embed="rId3">
            <a:alphaModFix/>
          </a:blip>
          <a:stretch>
            <a:fillRect/>
          </a:stretch>
        </p:blipFill>
        <p:spPr>
          <a:xfrm>
            <a:off x="152400" y="152400"/>
            <a:ext cx="8839198" cy="2470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2"/>
        <p:cNvGrpSpPr/>
        <p:nvPr/>
      </p:nvGrpSpPr>
      <p:grpSpPr>
        <a:xfrm>
          <a:off x="0" y="0"/>
          <a:ext cx="0" cy="0"/>
          <a:chOff x="0" y="0"/>
          <a:chExt cx="0" cy="0"/>
        </a:xfrm>
      </p:grpSpPr>
      <p:sp>
        <p:nvSpPr>
          <p:cNvPr id="143" name="Google Shape;143;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a:t>
            </a:r>
            <a:endParaRPr/>
          </a:p>
        </p:txBody>
      </p:sp>
      <p:sp>
        <p:nvSpPr>
          <p:cNvPr id="144" name="Google Shape;144;p18"/>
          <p:cNvSpPr txBox="1">
            <a:spLocks noGrp="1"/>
          </p:cNvSpPr>
          <p:nvPr>
            <p:ph type="subTitle" idx="4294967295"/>
          </p:nvPr>
        </p:nvSpPr>
        <p:spPr>
          <a:xfrm>
            <a:off x="4542975" y="1623700"/>
            <a:ext cx="4080000" cy="3005700"/>
          </a:xfrm>
          <a:prstGeom prst="rect">
            <a:avLst/>
          </a:prstGeom>
        </p:spPr>
        <p:txBody>
          <a:bodyPr spcFirstLastPara="1" wrap="square" lIns="91425" tIns="91425" rIns="91425" bIns="91425" anchor="t" anchorCtr="0">
            <a:noAutofit/>
          </a:bodyPr>
          <a:lstStyle/>
          <a:p>
            <a:pPr marL="457200" lvl="0" indent="-349250" algn="l" rtl="0">
              <a:lnSpc>
                <a:spcPct val="115000"/>
              </a:lnSpc>
              <a:spcBef>
                <a:spcPts val="0"/>
              </a:spcBef>
              <a:spcAft>
                <a:spcPts val="0"/>
              </a:spcAft>
              <a:buClr>
                <a:srgbClr val="FFFFFF"/>
              </a:buClr>
              <a:buSzPts val="1900"/>
              <a:buChar char="❖"/>
            </a:pPr>
            <a:r>
              <a:rPr lang="en" sz="1900">
                <a:solidFill>
                  <a:srgbClr val="FFFFFF"/>
                </a:solidFill>
              </a:rPr>
              <a:t>Topic Overview</a:t>
            </a:r>
            <a:endParaRPr sz="1900">
              <a:solidFill>
                <a:srgbClr val="FFFFFF"/>
              </a:solidFill>
            </a:endParaRPr>
          </a:p>
          <a:p>
            <a:pPr marL="457200" lvl="0" indent="-349250" algn="l" rtl="0">
              <a:lnSpc>
                <a:spcPct val="115000"/>
              </a:lnSpc>
              <a:spcBef>
                <a:spcPts val="0"/>
              </a:spcBef>
              <a:spcAft>
                <a:spcPts val="0"/>
              </a:spcAft>
              <a:buClr>
                <a:srgbClr val="FFFFFF"/>
              </a:buClr>
              <a:buSzPts val="1900"/>
              <a:buChar char="❖"/>
            </a:pPr>
            <a:r>
              <a:rPr lang="en" sz="1900">
                <a:solidFill>
                  <a:srgbClr val="FFFFFF"/>
                </a:solidFill>
              </a:rPr>
              <a:t>Data Source</a:t>
            </a:r>
            <a:endParaRPr sz="1900">
              <a:solidFill>
                <a:srgbClr val="FFFFFF"/>
              </a:solidFill>
            </a:endParaRPr>
          </a:p>
          <a:p>
            <a:pPr marL="457200" lvl="0" indent="-349250" algn="l" rtl="0">
              <a:lnSpc>
                <a:spcPct val="115000"/>
              </a:lnSpc>
              <a:spcBef>
                <a:spcPts val="0"/>
              </a:spcBef>
              <a:spcAft>
                <a:spcPts val="0"/>
              </a:spcAft>
              <a:buClr>
                <a:srgbClr val="FFFFFF"/>
              </a:buClr>
              <a:buSzPts val="1900"/>
              <a:buChar char="❖"/>
            </a:pPr>
            <a:r>
              <a:rPr lang="en" sz="1900">
                <a:solidFill>
                  <a:srgbClr val="FFFFFF"/>
                </a:solidFill>
              </a:rPr>
              <a:t>Scope of the Project </a:t>
            </a:r>
            <a:endParaRPr sz="1900">
              <a:solidFill>
                <a:srgbClr val="FFFFFF"/>
              </a:solidFill>
            </a:endParaRPr>
          </a:p>
          <a:p>
            <a:pPr marL="457200" lvl="0" indent="-349250" algn="l" rtl="0">
              <a:lnSpc>
                <a:spcPct val="115000"/>
              </a:lnSpc>
              <a:spcBef>
                <a:spcPts val="0"/>
              </a:spcBef>
              <a:spcAft>
                <a:spcPts val="0"/>
              </a:spcAft>
              <a:buClr>
                <a:srgbClr val="FFFFFF"/>
              </a:buClr>
              <a:buSzPts val="1900"/>
              <a:buChar char="❖"/>
            </a:pPr>
            <a:r>
              <a:rPr lang="en" sz="1900">
                <a:solidFill>
                  <a:srgbClr val="FFFFFF"/>
                </a:solidFill>
              </a:rPr>
              <a:t>Data Discovery </a:t>
            </a:r>
            <a:endParaRPr sz="1900">
              <a:solidFill>
                <a:srgbClr val="FFFFFF"/>
              </a:solidFill>
            </a:endParaRPr>
          </a:p>
          <a:p>
            <a:pPr marL="457200" lvl="0" indent="-349250" algn="l" rtl="0">
              <a:lnSpc>
                <a:spcPct val="115000"/>
              </a:lnSpc>
              <a:spcBef>
                <a:spcPts val="0"/>
              </a:spcBef>
              <a:spcAft>
                <a:spcPts val="0"/>
              </a:spcAft>
              <a:buClr>
                <a:srgbClr val="FFFFFF"/>
              </a:buClr>
              <a:buSzPts val="1900"/>
              <a:buChar char="❖"/>
            </a:pPr>
            <a:r>
              <a:rPr lang="en" sz="1900">
                <a:solidFill>
                  <a:srgbClr val="FFFFFF"/>
                </a:solidFill>
              </a:rPr>
              <a:t>Analysis and Findings</a:t>
            </a:r>
            <a:endParaRPr sz="19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Machine Learning 3: Neural Network</a:t>
            </a:r>
            <a:endParaRPr/>
          </a:p>
        </p:txBody>
      </p:sp>
      <p:sp>
        <p:nvSpPr>
          <p:cNvPr id="253" name="Google Shape;253;p3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accent5"/>
              </a:buClr>
              <a:buSzPts val="1300"/>
              <a:buChar char="●"/>
            </a:pPr>
            <a:r>
              <a:rPr lang="en">
                <a:solidFill>
                  <a:schemeClr val="accent5"/>
                </a:solidFill>
              </a:rPr>
              <a:t>Lastly, we evaluated a deep learning model with two hidden layers of 10 neurons each</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The first epoch of the model tested at an accuracy score of 0.830</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Subsequent epochs did produce a slight upward trend in accuracy, but the accuracy scores stabilized between 0.833 and 0.834</a:t>
            </a:r>
            <a:endParaRPr>
              <a:solidFill>
                <a:schemeClr val="accent5"/>
              </a:solidFill>
            </a:endParaRPr>
          </a:p>
          <a:p>
            <a:pPr marL="457200" lvl="0" indent="-311150" algn="l" rtl="0">
              <a:spcBef>
                <a:spcPts val="0"/>
              </a:spcBef>
              <a:spcAft>
                <a:spcPts val="0"/>
              </a:spcAft>
              <a:buClr>
                <a:schemeClr val="accent5"/>
              </a:buClr>
              <a:buSzPts val="1300"/>
              <a:buChar char="●"/>
            </a:pPr>
            <a:r>
              <a:rPr lang="en">
                <a:solidFill>
                  <a:schemeClr val="accent5"/>
                </a:solidFill>
              </a:rPr>
              <a:t>Each epoch took approximately five minutes, so training the model beyond the first epoch quickly produced diminishing returns for a considerable time investment</a:t>
            </a:r>
            <a:endParaRPr>
              <a:solidFill>
                <a:schemeClr val="accent5"/>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Neural network model run time and accuracy for each epoch</a:t>
            </a:r>
            <a:endParaRPr/>
          </a:p>
        </p:txBody>
      </p:sp>
      <p:pic>
        <p:nvPicPr>
          <p:cNvPr id="259" name="Google Shape;259;p37"/>
          <p:cNvPicPr preferRelativeResize="0"/>
          <p:nvPr/>
        </p:nvPicPr>
        <p:blipFill>
          <a:blip r:embed="rId3">
            <a:alphaModFix/>
          </a:blip>
          <a:stretch>
            <a:fillRect/>
          </a:stretch>
        </p:blipFill>
        <p:spPr>
          <a:xfrm>
            <a:off x="152400" y="152400"/>
            <a:ext cx="8839199" cy="393018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8"/>
        <p:cNvGrpSpPr/>
        <p:nvPr/>
      </p:nvGrpSpPr>
      <p:grpSpPr>
        <a:xfrm>
          <a:off x="0" y="0"/>
          <a:ext cx="0" cy="0"/>
          <a:chOff x="0" y="0"/>
          <a:chExt cx="0" cy="0"/>
        </a:xfrm>
      </p:grpSpPr>
      <p:sp>
        <p:nvSpPr>
          <p:cNvPr id="149" name="Google Shape;149;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Overview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Topic </a:t>
            </a:r>
            <a:endParaRPr sz="3000"/>
          </a:p>
        </p:txBody>
      </p:sp>
      <p:sp>
        <p:nvSpPr>
          <p:cNvPr id="155" name="Google Shape;155;p20"/>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lnSpc>
                <a:spcPct val="115000"/>
              </a:lnSpc>
              <a:spcBef>
                <a:spcPts val="1600"/>
              </a:spcBef>
              <a:spcAft>
                <a:spcPts val="0"/>
              </a:spcAft>
              <a:buNone/>
            </a:pPr>
            <a:r>
              <a:rPr lang="en"/>
              <a:t>Mental health care access with a focus on those with a diagnosis with anxiety.  </a:t>
            </a:r>
            <a:endParaRPr/>
          </a:p>
          <a:p>
            <a:pPr marL="0" lvl="0" indent="0" algn="l" rtl="0">
              <a:lnSpc>
                <a:spcPct val="115000"/>
              </a:lnSpc>
              <a:spcBef>
                <a:spcPts val="1600"/>
              </a:spcBef>
              <a:spcAft>
                <a:spcPts val="0"/>
              </a:spcAft>
              <a:buNone/>
            </a:pPr>
            <a:endParaRPr/>
          </a:p>
          <a:p>
            <a:pPr marL="0" lvl="0" indent="0" algn="l" rtl="0">
              <a:lnSpc>
                <a:spcPct val="115000"/>
              </a:lnSpc>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Mental Health - Anxiety</a:t>
            </a:r>
            <a:endParaRPr sz="3000"/>
          </a:p>
        </p:txBody>
      </p:sp>
      <p:sp>
        <p:nvSpPr>
          <p:cNvPr id="161" name="Google Shape;161;p21"/>
          <p:cNvSpPr txBox="1">
            <a:spLocks noGrp="1"/>
          </p:cNvSpPr>
          <p:nvPr>
            <p:ph type="body" idx="2"/>
          </p:nvPr>
        </p:nvSpPr>
        <p:spPr>
          <a:xfrm>
            <a:off x="5129300" y="848550"/>
            <a:ext cx="3374400" cy="3446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a:p>
            <a:pPr marL="0" lvl="0" indent="0" algn="l" rtl="0">
              <a:spcBef>
                <a:spcPts val="1000"/>
              </a:spcBef>
              <a:spcAft>
                <a:spcPts val="0"/>
              </a:spcAft>
              <a:buNone/>
            </a:pPr>
            <a:r>
              <a:rPr lang="en"/>
              <a:t>[SPECIFIC TYPE OF] machine learning was used to classify which underlying attributes contribute to predicting an anxiety diagnosis.</a:t>
            </a:r>
            <a:endParaRPr/>
          </a:p>
          <a:p>
            <a:pPr marL="0" lvl="0" indent="0" algn="l" rtl="0">
              <a:lnSpc>
                <a:spcPct val="115000"/>
              </a:lnSpc>
              <a:spcBef>
                <a:spcPts val="1600"/>
              </a:spcBef>
              <a:spcAft>
                <a:spcPts val="0"/>
              </a:spcAft>
              <a:buNone/>
            </a:pPr>
            <a:r>
              <a:rPr lang="en"/>
              <a:t>The topic will additionally focus on the year of 2020 and look at the demographics of mental health factors such as, race, gender, age, state.</a:t>
            </a:r>
            <a:endParaRPr/>
          </a:p>
          <a:p>
            <a:pPr marL="0" lvl="0" indent="0" algn="l" rtl="0">
              <a:lnSpc>
                <a:spcPct val="115000"/>
              </a:lnSpc>
              <a:spcBef>
                <a:spcPts val="1600"/>
              </a:spcBef>
              <a:spcAft>
                <a:spcPts val="1600"/>
              </a:spcAft>
              <a:buNone/>
            </a:pPr>
            <a:r>
              <a:rPr lang="en"/>
              <a:t>The topic was chosen due to the relevance it has on today’s society.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a:solidFill>
                  <a:schemeClr val="lt1"/>
                </a:solidFill>
              </a:rPr>
              <a:t>1</a:t>
            </a:r>
            <a:endParaRPr sz="700" b="1">
              <a:solidFill>
                <a:schemeClr val="lt1"/>
              </a:solidFill>
            </a:endParaRPr>
          </a:p>
        </p:txBody>
      </p:sp>
      <p:sp>
        <p:nvSpPr>
          <p:cNvPr id="167" name="Google Shape;167;p2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Scope of the Project</a:t>
            </a:r>
            <a:endParaRPr sz="3000" b="0"/>
          </a:p>
        </p:txBody>
      </p:sp>
      <p:sp>
        <p:nvSpPr>
          <p:cNvPr id="168" name="Google Shape;168;p22"/>
          <p:cNvSpPr txBox="1"/>
          <p:nvPr/>
        </p:nvSpPr>
        <p:spPr>
          <a:xfrm>
            <a:off x="4664025" y="555750"/>
            <a:ext cx="4239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body" idx="1"/>
          </p:nvPr>
        </p:nvSpPr>
        <p:spPr>
          <a:xfrm>
            <a:off x="729450" y="2078875"/>
            <a:ext cx="7688700" cy="27576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Char char="➔"/>
            </a:pPr>
            <a:r>
              <a:rPr lang="en" sz="1400">
                <a:solidFill>
                  <a:srgbClr val="000000"/>
                </a:solidFill>
              </a:rPr>
              <a:t>What factors about a patient increase their likelihood of being diagnosed with anxiety disorders?</a:t>
            </a:r>
            <a:endParaRPr sz="1400">
              <a:solidFill>
                <a:srgbClr val="000000"/>
              </a:solidFill>
            </a:endParaRPr>
          </a:p>
          <a:p>
            <a:pPr marL="0" lvl="0" indent="0" algn="l" rtl="0">
              <a:lnSpc>
                <a:spcPct val="100000"/>
              </a:lnSpc>
              <a:spcBef>
                <a:spcPts val="0"/>
              </a:spcBef>
              <a:spcAft>
                <a:spcPts val="0"/>
              </a:spcAft>
              <a:buNone/>
            </a:pPr>
            <a:endParaRPr sz="1400">
              <a:solidFill>
                <a:srgbClr val="000000"/>
              </a:solidFill>
            </a:endParaRPr>
          </a:p>
          <a:p>
            <a:pPr marL="457200" lvl="0" indent="-317500" algn="l" rtl="0">
              <a:lnSpc>
                <a:spcPct val="100000"/>
              </a:lnSpc>
              <a:spcBef>
                <a:spcPts val="0"/>
              </a:spcBef>
              <a:spcAft>
                <a:spcPts val="0"/>
              </a:spcAft>
              <a:buClr>
                <a:srgbClr val="000000"/>
              </a:buClr>
              <a:buSzPts val="1400"/>
              <a:buChar char="➔"/>
            </a:pPr>
            <a:r>
              <a:rPr lang="en" sz="1400">
                <a:solidFill>
                  <a:srgbClr val="000000"/>
                </a:solidFill>
              </a:rPr>
              <a:t>Are anxiety diagnoses more prevalent in certain areas of the country, or across certain demographic groups?</a:t>
            </a:r>
            <a:endParaRPr sz="1400">
              <a:solidFill>
                <a:srgbClr val="000000"/>
              </a:solidFill>
            </a:endParaRPr>
          </a:p>
          <a:p>
            <a:pPr marL="914400" lvl="0" indent="0" algn="l" rtl="0">
              <a:lnSpc>
                <a:spcPct val="100000"/>
              </a:lnSpc>
              <a:spcBef>
                <a:spcPts val="0"/>
              </a:spcBef>
              <a:spcAft>
                <a:spcPts val="0"/>
              </a:spcAft>
              <a:buNone/>
            </a:pPr>
            <a:endParaRPr sz="1400">
              <a:solidFill>
                <a:srgbClr val="000000"/>
              </a:solidFill>
            </a:endParaRPr>
          </a:p>
          <a:p>
            <a:pPr marL="457200" lvl="0" indent="-317500" algn="l" rtl="0">
              <a:lnSpc>
                <a:spcPct val="100000"/>
              </a:lnSpc>
              <a:spcBef>
                <a:spcPts val="0"/>
              </a:spcBef>
              <a:spcAft>
                <a:spcPts val="0"/>
              </a:spcAft>
              <a:buClr>
                <a:srgbClr val="000000"/>
              </a:buClr>
              <a:buSzPts val="1400"/>
              <a:buChar char="➔"/>
            </a:pPr>
            <a:r>
              <a:rPr lang="en" sz="1400">
                <a:solidFill>
                  <a:srgbClr val="000000"/>
                </a:solidFill>
              </a:rPr>
              <a:t>What states are more likely to have higher rates of mental health issues in relation to population?</a:t>
            </a:r>
            <a:endParaRPr sz="1400">
              <a:solidFill>
                <a:srgbClr val="000000"/>
              </a:solidFill>
            </a:endParaRPr>
          </a:p>
          <a:p>
            <a:pPr marL="914400" lvl="0" indent="0" algn="l" rtl="0">
              <a:lnSpc>
                <a:spcPct val="100000"/>
              </a:lnSpc>
              <a:spcBef>
                <a:spcPts val="0"/>
              </a:spcBef>
              <a:spcAft>
                <a:spcPts val="0"/>
              </a:spcAft>
              <a:buNone/>
            </a:pPr>
            <a:endParaRPr sz="1400">
              <a:solidFill>
                <a:srgbClr val="000000"/>
              </a:solidFill>
            </a:endParaRPr>
          </a:p>
          <a:p>
            <a:pPr marL="457200" lvl="0" indent="-317500" algn="l" rtl="0">
              <a:lnSpc>
                <a:spcPct val="100000"/>
              </a:lnSpc>
              <a:spcBef>
                <a:spcPts val="0"/>
              </a:spcBef>
              <a:spcAft>
                <a:spcPts val="0"/>
              </a:spcAft>
              <a:buClr>
                <a:srgbClr val="000000"/>
              </a:buClr>
              <a:buSzPts val="1400"/>
              <a:buChar char="➔"/>
            </a:pPr>
            <a:r>
              <a:rPr lang="en" sz="1400">
                <a:solidFill>
                  <a:srgbClr val="000000"/>
                </a:solidFill>
              </a:rPr>
              <a:t>What is the gender breakdown of mental health by state, region or division?</a:t>
            </a:r>
            <a:endParaRPr sz="1400">
              <a:solidFill>
                <a:srgbClr val="000000"/>
              </a:solidFill>
            </a:endParaRPr>
          </a:p>
          <a:p>
            <a:pPr marL="0" lvl="0" indent="0" algn="l" rtl="0">
              <a:lnSpc>
                <a:spcPct val="100000"/>
              </a:lnSpc>
              <a:spcBef>
                <a:spcPts val="0"/>
              </a:spcBef>
              <a:spcAft>
                <a:spcPts val="0"/>
              </a:spcAft>
              <a:buNone/>
            </a:pPr>
            <a:endParaRPr sz="1400">
              <a:solidFill>
                <a:srgbClr val="000000"/>
              </a:solidFill>
            </a:endParaRPr>
          </a:p>
          <a:p>
            <a:pPr marL="0" lvl="0" indent="0" algn="l" rtl="0">
              <a:spcBef>
                <a:spcPts val="0"/>
              </a:spcBef>
              <a:spcAft>
                <a:spcPts val="1000"/>
              </a:spcAft>
              <a:buNone/>
            </a:pPr>
            <a:endParaRPr/>
          </a:p>
        </p:txBody>
      </p:sp>
      <p:sp>
        <p:nvSpPr>
          <p:cNvPr id="174" name="Google Shape;174;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000000"/>
                </a:solidFill>
                <a:latin typeface="Lato"/>
                <a:ea typeface="Lato"/>
                <a:cs typeface="Lato"/>
                <a:sym typeface="Lato"/>
              </a:rPr>
              <a:t>The driving questions for this analysis were:</a:t>
            </a:r>
            <a:r>
              <a:rPr lang="en"/>
              <a:t> </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Discovery</a:t>
            </a:r>
            <a:endParaRPr b="0"/>
          </a:p>
        </p:txBody>
      </p:sp>
      <p:sp>
        <p:nvSpPr>
          <p:cNvPr id="180" name="Google Shape;180;p24"/>
          <p:cNvSpPr txBox="1">
            <a:spLocks noGrp="1"/>
          </p:cNvSpPr>
          <p:nvPr>
            <p:ph type="title"/>
          </p:nvPr>
        </p:nvSpPr>
        <p:spPr>
          <a:xfrm>
            <a:off x="729450" y="1428429"/>
            <a:ext cx="7021200" cy="32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latin typeface="Lato"/>
                <a:ea typeface="Lato"/>
                <a:cs typeface="Lato"/>
                <a:sym typeface="Lato"/>
              </a:rPr>
              <a:t>The data was gathered from the Substance Abuse and Mental Health Data Archive (SAMHDA).  They are one of the leading sources for behavioral health data in the United States.  We were able to find data from 2013 - 2020.  As a team we settled on 2020, as it was the most relevant timeframe.  </a:t>
            </a:r>
            <a:endParaRPr sz="1600" b="0">
              <a:latin typeface="Lato"/>
              <a:ea typeface="Lato"/>
              <a:cs typeface="Lato"/>
              <a:sym typeface="Lato"/>
            </a:endParaRPr>
          </a:p>
          <a:p>
            <a:pPr marL="0" lvl="0" indent="0" algn="l" rtl="0">
              <a:spcBef>
                <a:spcPts val="0"/>
              </a:spcBef>
              <a:spcAft>
                <a:spcPts val="0"/>
              </a:spcAft>
              <a:buNone/>
            </a:pPr>
            <a:endParaRPr sz="1600" b="0">
              <a:latin typeface="Lato"/>
              <a:ea typeface="Lato"/>
              <a:cs typeface="Lato"/>
              <a:sym typeface="Lato"/>
            </a:endParaRPr>
          </a:p>
          <a:p>
            <a:pPr marL="0" lvl="0" indent="0" algn="l" rtl="0">
              <a:spcBef>
                <a:spcPts val="0"/>
              </a:spcBef>
              <a:spcAft>
                <a:spcPts val="0"/>
              </a:spcAft>
              <a:buNone/>
            </a:pPr>
            <a:r>
              <a:rPr lang="en" sz="1600" b="0">
                <a:latin typeface="Lato"/>
                <a:ea typeface="Lato"/>
                <a:cs typeface="Lato"/>
                <a:sym typeface="Lato"/>
              </a:rPr>
              <a:t>The data provided was over 6 million line items and  covered many areas of mental health diagnosis and demographics.  As an item of note, we found it interesting that marital status was a hard topic to admit too. 43% of the  participants were never married, 42% Unknown and only 15% admitted to being either married, separated , divorced or widowed.</a:t>
            </a:r>
            <a:endParaRPr sz="1600" b="0">
              <a:latin typeface="Lato"/>
              <a:ea typeface="Lato"/>
              <a:cs typeface="Lato"/>
              <a:sym typeface="Lato"/>
            </a:endParaRPr>
          </a:p>
        </p:txBody>
      </p:sp>
      <p:pic>
        <p:nvPicPr>
          <p:cNvPr id="181" name="Google Shape;181;p24"/>
          <p:cNvPicPr preferRelativeResize="0"/>
          <p:nvPr/>
        </p:nvPicPr>
        <p:blipFill>
          <a:blip r:embed="rId3">
            <a:alphaModFix/>
          </a:blip>
          <a:stretch>
            <a:fillRect/>
          </a:stretch>
        </p:blipFill>
        <p:spPr>
          <a:xfrm>
            <a:off x="5961000" y="190100"/>
            <a:ext cx="2993059" cy="870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a:spLocks noGrp="1"/>
          </p:cNvSpPr>
          <p:nvPr>
            <p:ph type="body" idx="1"/>
          </p:nvPr>
        </p:nvSpPr>
        <p:spPr>
          <a:xfrm>
            <a:off x="729450" y="1291025"/>
            <a:ext cx="7688700" cy="3048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600"/>
              </a:spcAft>
              <a:buNone/>
            </a:pPr>
            <a:endParaRPr/>
          </a:p>
        </p:txBody>
      </p:sp>
      <p:pic>
        <p:nvPicPr>
          <p:cNvPr id="187" name="Google Shape;187;p25"/>
          <p:cNvPicPr preferRelativeResize="0"/>
          <p:nvPr/>
        </p:nvPicPr>
        <p:blipFill>
          <a:blip r:embed="rId3">
            <a:alphaModFix/>
          </a:blip>
          <a:stretch>
            <a:fillRect/>
          </a:stretch>
        </p:blipFill>
        <p:spPr>
          <a:xfrm>
            <a:off x="0" y="128810"/>
            <a:ext cx="9144000" cy="4885881"/>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542</Words>
  <Application>Microsoft Office PowerPoint</Application>
  <PresentationFormat>On-screen Show (16:9)</PresentationFormat>
  <Paragraphs>50</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Lato</vt:lpstr>
      <vt:lpstr>Raleway</vt:lpstr>
      <vt:lpstr>Streamline</vt:lpstr>
      <vt:lpstr>Project Team_Moon</vt:lpstr>
      <vt:lpstr>Outline</vt:lpstr>
      <vt:lpstr>Topic Overview</vt:lpstr>
      <vt:lpstr>Topic </vt:lpstr>
      <vt:lpstr>Mental Health - Anxiety</vt:lpstr>
      <vt:lpstr>Scope of the Project</vt:lpstr>
      <vt:lpstr>The driving questions for this analysis were: </vt:lpstr>
      <vt:lpstr>Data Discovery</vt:lpstr>
      <vt:lpstr>PowerPoint Presentation</vt:lpstr>
      <vt:lpstr>PowerPoint Presentation</vt:lpstr>
      <vt:lpstr>PowerPoint Presentation</vt:lpstr>
      <vt:lpstr>PowerPoint Presentation</vt:lpstr>
      <vt:lpstr>PowerPoint Presentation</vt:lpstr>
      <vt:lpstr>PowerPoint Presentation</vt:lpstr>
      <vt:lpstr>Analysis - Findings</vt:lpstr>
      <vt:lpstr>Machine Learning 1: Supervised Logistic Regression </vt:lpstr>
      <vt:lpstr>PowerPoint Presentation</vt:lpstr>
      <vt:lpstr>Machine Learning 2: Random Forest</vt:lpstr>
      <vt:lpstr>PowerPoint Presentation</vt:lpstr>
      <vt:lpstr>Machine Learning 3: Neural Network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Team_Moon</dc:title>
  <dc:creator>normanfamdamly norman</dc:creator>
  <cp:lastModifiedBy>normanfamdamly norman</cp:lastModifiedBy>
  <cp:revision>1</cp:revision>
  <dcterms:modified xsi:type="dcterms:W3CDTF">2022-11-24T01:28:46Z</dcterms:modified>
</cp:coreProperties>
</file>